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124700" y="-666750"/>
            <a:ext cx="2571750" cy="2571750"/>
          </a:xfrm>
          <a:prstGeom prst="roundRect">
            <a:avLst>
              <a:gd name="adj" fmla="val 35556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6591300" y="2971800"/>
            <a:ext cx="1809750" cy="1809750"/>
          </a:xfrm>
          <a:prstGeom prst="roundRect">
            <a:avLst>
              <a:gd name="adj" fmla="val 50526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400050" y="552450"/>
            <a:ext cx="728663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功能介绍版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400050" y="971550"/>
            <a:ext cx="699516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</a:t>
            </a:r>
            <a:endParaRPr lang="en-US" sz="3750" dirty="0"/>
          </a:p>
        </p:txBody>
      </p:sp>
      <p:sp>
        <p:nvSpPr>
          <p:cNvPr id="6" name="Text 4"/>
          <p:cNvSpPr/>
          <p:nvPr/>
        </p:nvSpPr>
        <p:spPr>
          <a:xfrm>
            <a:off x="400050" y="2381250"/>
            <a:ext cx="6703695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325"/>
              </a:lnSpc>
              <a:buNone/>
            </a:pPr>
            <a:r>
              <a:rPr lang="en-US" sz="150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围绕“数字师傅”建设员工训练、候选面试、主管复盘、知识沉淀和 AI 模型配置能力。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514350" y="3543300"/>
            <a:ext cx="7334250" cy="781050"/>
          </a:xfrm>
          <a:prstGeom prst="roundRect">
            <a:avLst>
              <a:gd name="adj" fmla="val 19512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8" name="Text 6"/>
          <p:cNvSpPr/>
          <p:nvPr/>
        </p:nvSpPr>
        <p:spPr>
          <a:xfrm>
            <a:off x="771525" y="3743325"/>
            <a:ext cx="6898005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00"/>
              </a:lnSpc>
              <a:buNone/>
            </a:pPr>
            <a:r>
              <a:rPr lang="en-US" sz="15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目标：让现场经验可训练、可查询、可复盘、可持续沉淀。</a:t>
            </a:r>
            <a:endParaRPr lang="en-US" sz="15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10507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38378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系统定位：把老师傅经验产品化</a:t>
            </a:r>
            <a:endParaRPr lang="en-US" sz="2475" dirty="0"/>
          </a:p>
        </p:txBody>
      </p:sp>
      <p:sp>
        <p:nvSpPr>
          <p:cNvPr id="4" name="Text 2"/>
          <p:cNvSpPr/>
          <p:nvPr/>
        </p:nvSpPr>
        <p:spPr>
          <a:xfrm>
            <a:off x="400050" y="1009650"/>
            <a:ext cx="757809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系统不是单一知识库，也不是普通练习工具，而是把言传、身教、判断三类能力做成可用产品。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533400" y="1524000"/>
            <a:ext cx="2381250" cy="2095500"/>
          </a:xfrm>
          <a:prstGeom prst="roundRect">
            <a:avLst>
              <a:gd name="adj" fmla="val 7273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14375" y="170497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209675" y="1704975"/>
            <a:ext cx="25260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言传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1209675" y="1943100"/>
            <a:ext cx="1535049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讲清标准和流程</a:t>
            </a:r>
            <a:endParaRPr lang="en-US" sz="1425" dirty="0"/>
          </a:p>
        </p:txBody>
      </p:sp>
      <p:sp>
        <p:nvSpPr>
          <p:cNvPr id="9" name="Text 7"/>
          <p:cNvSpPr/>
          <p:nvPr/>
        </p:nvSpPr>
        <p:spPr>
          <a:xfrm>
            <a:off x="733425" y="2371725"/>
            <a:ext cx="2040255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 SOP、制度、话术、案例转成可检索、可问答、可复用的经验资产。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381375" y="1524000"/>
            <a:ext cx="2381250" cy="2095500"/>
          </a:xfrm>
          <a:prstGeom prst="roundRect">
            <a:avLst>
              <a:gd name="adj" fmla="val 7273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62350" y="170497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057650" y="1704975"/>
            <a:ext cx="25260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身教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4057650" y="1943100"/>
            <a:ext cx="1535049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模拟真实场景</a:t>
            </a:r>
            <a:endParaRPr lang="en-US" sz="1425" dirty="0"/>
          </a:p>
        </p:txBody>
      </p:sp>
      <p:sp>
        <p:nvSpPr>
          <p:cNvPr id="14" name="Text 12"/>
          <p:cNvSpPr/>
          <p:nvPr/>
        </p:nvSpPr>
        <p:spPr>
          <a:xfrm>
            <a:off x="3581400" y="2371725"/>
            <a:ext cx="2040255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 AI 业主、AI 教练、语音训练，让员工在投诉、报修、催缴等场景中练。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229350" y="1524000"/>
            <a:ext cx="2381250" cy="2095500"/>
          </a:xfrm>
          <a:prstGeom prst="roundRect">
            <a:avLst>
              <a:gd name="adj" fmla="val 7273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410325" y="170497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905625" y="1704975"/>
            <a:ext cx="25260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3B7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</a:t>
            </a:r>
            <a:endParaRPr lang="en-US" sz="975" dirty="0"/>
          </a:p>
        </p:txBody>
      </p:sp>
      <p:sp>
        <p:nvSpPr>
          <p:cNvPr id="18" name="Text 16"/>
          <p:cNvSpPr/>
          <p:nvPr/>
        </p:nvSpPr>
        <p:spPr>
          <a:xfrm>
            <a:off x="6905625" y="1943100"/>
            <a:ext cx="1535049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指出短板和下一步</a:t>
            </a:r>
            <a:endParaRPr lang="en-US" sz="1425" dirty="0"/>
          </a:p>
        </p:txBody>
      </p:sp>
      <p:sp>
        <p:nvSpPr>
          <p:cNvPr id="19" name="Text 17"/>
          <p:cNvSpPr/>
          <p:nvPr/>
        </p:nvSpPr>
        <p:spPr>
          <a:xfrm>
            <a:off x="6429375" y="2371725"/>
            <a:ext cx="2040255" cy="6286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根据训练记录和评分维度，给员工、主管、HR 提供后续动作建议。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19088" y="4095750"/>
            <a:ext cx="825817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一句话：AI 把“知道怎么做的人”复制给更多一线员工。</a:t>
            </a:r>
            <a:endParaRPr lang="en-US" sz="112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10507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38378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功能总览：三端 H5 + 管理后台</a:t>
            </a:r>
            <a:endParaRPr lang="en-US" sz="2475" dirty="0"/>
          </a:p>
        </p:txBody>
      </p:sp>
      <p:sp>
        <p:nvSpPr>
          <p:cNvPr id="4" name="Text 2"/>
          <p:cNvSpPr/>
          <p:nvPr/>
        </p:nvSpPr>
        <p:spPr>
          <a:xfrm>
            <a:off x="400050" y="1009650"/>
            <a:ext cx="757809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不同角色看到不同入口，但底层共用知识库、训练记录、候选资料和模型配置。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400050" y="1447800"/>
            <a:ext cx="1905000" cy="1952625"/>
          </a:xfrm>
          <a:prstGeom prst="roundRect">
            <a:avLst>
              <a:gd name="adj" fmla="val 8000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581025" y="162877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076325" y="1628775"/>
            <a:ext cx="57549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员工端 H5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1076325" y="1866900"/>
            <a:ext cx="104927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学、练、问、看画像</a:t>
            </a:r>
            <a:endParaRPr lang="en-US" sz="1425" dirty="0"/>
          </a:p>
        </p:txBody>
      </p:sp>
      <p:sp>
        <p:nvSpPr>
          <p:cNvPr id="9" name="Text 7"/>
          <p:cNvSpPr/>
          <p:nvPr/>
        </p:nvSpPr>
        <p:spPr>
          <a:xfrm>
            <a:off x="600075" y="2295525"/>
            <a:ext cx="155448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今日任务、语音对练、SOP 查询、成长摘要。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2505075" y="1447800"/>
            <a:ext cx="1905000" cy="1952625"/>
          </a:xfrm>
          <a:prstGeom prst="roundRect">
            <a:avLst>
              <a:gd name="adj" fmla="val 8000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2686050" y="162877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3181350" y="1628775"/>
            <a:ext cx="575492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主管端 H5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3181350" y="1866900"/>
            <a:ext cx="104927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看团队和复盘</a:t>
            </a:r>
            <a:endParaRPr lang="en-US" sz="1425" dirty="0"/>
          </a:p>
        </p:txBody>
      </p:sp>
      <p:sp>
        <p:nvSpPr>
          <p:cNvPr id="14" name="Text 12"/>
          <p:cNvSpPr/>
          <p:nvPr/>
        </p:nvSpPr>
        <p:spPr>
          <a:xfrm>
            <a:off x="2705100" y="2295525"/>
            <a:ext cx="155448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完训率、待复盘、低分项、专项指派。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4610100" y="1447800"/>
            <a:ext cx="1905000" cy="1952625"/>
          </a:xfrm>
          <a:prstGeom prst="roundRect">
            <a:avLst>
              <a:gd name="adj" fmla="val 8000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4791075" y="162877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5286375" y="1628775"/>
            <a:ext cx="70179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3B7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候选人端 H5</a:t>
            </a:r>
            <a:endParaRPr lang="en-US" sz="975" dirty="0"/>
          </a:p>
        </p:txBody>
      </p:sp>
      <p:sp>
        <p:nvSpPr>
          <p:cNvPr id="18" name="Text 16"/>
          <p:cNvSpPr/>
          <p:nvPr/>
        </p:nvSpPr>
        <p:spPr>
          <a:xfrm>
            <a:off x="5286375" y="1866900"/>
            <a:ext cx="1049274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面试和补资料</a:t>
            </a:r>
            <a:endParaRPr lang="en-US" sz="1425" dirty="0"/>
          </a:p>
        </p:txBody>
      </p:sp>
      <p:sp>
        <p:nvSpPr>
          <p:cNvPr id="19" name="Text 17"/>
          <p:cNvSpPr/>
          <p:nvPr/>
        </p:nvSpPr>
        <p:spPr>
          <a:xfrm>
            <a:off x="4810125" y="2295525"/>
            <a:ext cx="155448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面试、面试练习、资料上传、审核状态。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6715125" y="1447800"/>
            <a:ext cx="1905000" cy="1952625"/>
          </a:xfrm>
          <a:prstGeom prst="roundRect">
            <a:avLst>
              <a:gd name="adj" fmla="val 8000"/>
            </a:avLst>
          </a:prstGeom>
          <a:solidFill>
            <a:srgbClr val="E9E9FF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896100" y="162877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5F63D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7391400" y="162877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5F6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管理后台</a:t>
            </a:r>
            <a:endParaRPr lang="en-US" sz="975" dirty="0"/>
          </a:p>
        </p:txBody>
      </p:sp>
      <p:sp>
        <p:nvSpPr>
          <p:cNvPr id="23" name="Text 21"/>
          <p:cNvSpPr/>
          <p:nvPr/>
        </p:nvSpPr>
        <p:spPr>
          <a:xfrm>
            <a:off x="7391400" y="1866900"/>
            <a:ext cx="1049274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配置和运营</a:t>
            </a:r>
            <a:endParaRPr lang="en-US" sz="1425" dirty="0"/>
          </a:p>
        </p:txBody>
      </p:sp>
      <p:sp>
        <p:nvSpPr>
          <p:cNvPr id="24" name="Text 22"/>
          <p:cNvSpPr/>
          <p:nvPr/>
        </p:nvSpPr>
        <p:spPr>
          <a:xfrm>
            <a:off x="6915150" y="2295525"/>
            <a:ext cx="155448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SOP、案例、资料处理、模型配置、审核。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1485900" y="3876675"/>
            <a:ext cx="6172200" cy="628650"/>
          </a:xfrm>
          <a:prstGeom prst="roundRect">
            <a:avLst>
              <a:gd name="adj" fmla="val 24242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1705927" y="4048125"/>
            <a:ext cx="5732145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00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所有功能最终服务一个闭环：学习训练 → 业务使用 → 复盘管理 → 内容沉淀。</a:t>
            </a:r>
            <a:endParaRPr lang="en-US" sz="13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10507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38378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员工端 H5 功能</a:t>
            </a:r>
            <a:endParaRPr lang="en-US" sz="2475" dirty="0"/>
          </a:p>
        </p:txBody>
      </p:sp>
      <p:sp>
        <p:nvSpPr>
          <p:cNvPr id="4" name="Text 2"/>
          <p:cNvSpPr/>
          <p:nvPr/>
        </p:nvSpPr>
        <p:spPr>
          <a:xfrm>
            <a:off x="400050" y="1009650"/>
            <a:ext cx="757809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员工端重点解决“一线员工每天怎么学、怎么干、遇到问题怎么问”。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685800" y="15430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82943" y="15430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1152525" y="15335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今日任务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67100" y="15430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展示当天安排、重点事项、待完成训练，员工知道今天先做什么。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85800" y="21526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2943" y="21526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1152525" y="21431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语音对练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467100" y="21526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进入投诉、报修、催缴等场景，用真实语音完成对话训练，AI 给分和改进建议。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27622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82943" y="27622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1152525" y="27527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 查询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3467100" y="27622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员工可以按问题查制度、案例、话术和处理步骤，回答来自真实知识库。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85800" y="33718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82943" y="33718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25" dirty="0"/>
          </a:p>
        </p:txBody>
      </p:sp>
      <p:sp>
        <p:nvSpPr>
          <p:cNvPr id="19" name="Text 17"/>
          <p:cNvSpPr/>
          <p:nvPr/>
        </p:nvSpPr>
        <p:spPr>
          <a:xfrm>
            <a:off x="1152525" y="33623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成长摘要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3467100" y="33718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展示训练历史、能力短板和下一步建议，帮助员工知道自己该补什么。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800100" y="4229100"/>
            <a:ext cx="7543800" cy="476250"/>
          </a:xfrm>
          <a:prstGeom prst="roundRect">
            <a:avLst>
              <a:gd name="adj" fmla="val 32000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928688" y="4362450"/>
            <a:ext cx="7286625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800"/>
              </a:lnSpc>
              <a:buNone/>
            </a:pPr>
            <a:r>
              <a:rPr lang="en-US" sz="1200" b="1" dirty="0">
                <a:solidFill>
                  <a:srgbClr val="087E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员工端设计原则：所有入口都要能点开，不把功能堆成长首页。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10507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38378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主管端 H5 功能</a:t>
            </a:r>
            <a:endParaRPr lang="en-US" sz="2475" dirty="0"/>
          </a:p>
        </p:txBody>
      </p:sp>
      <p:sp>
        <p:nvSpPr>
          <p:cNvPr id="4" name="Text 2"/>
          <p:cNvSpPr/>
          <p:nvPr/>
        </p:nvSpPr>
        <p:spPr>
          <a:xfrm>
            <a:off x="400050" y="1009650"/>
            <a:ext cx="757809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主管端重点把训练结果翻译成管理动作，而不是只显示分数。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590550" y="1466850"/>
            <a:ext cx="2381250" cy="2076450"/>
          </a:xfrm>
          <a:prstGeom prst="roundRect">
            <a:avLst>
              <a:gd name="adj" fmla="val 7339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771525" y="164782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266825" y="16478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团队看板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1266825" y="1885950"/>
            <a:ext cx="1535049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看整体训练状态</a:t>
            </a:r>
            <a:endParaRPr lang="en-US" sz="1425" dirty="0"/>
          </a:p>
        </p:txBody>
      </p:sp>
      <p:sp>
        <p:nvSpPr>
          <p:cNvPr id="9" name="Text 7"/>
          <p:cNvSpPr/>
          <p:nvPr/>
        </p:nvSpPr>
        <p:spPr>
          <a:xfrm>
            <a:off x="790575" y="2314575"/>
            <a:ext cx="204025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完训率、低分人数、待复盘数量、近期团队风险。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381375" y="1466850"/>
            <a:ext cx="2381250" cy="2076450"/>
          </a:xfrm>
          <a:prstGeom prst="roundRect">
            <a:avLst>
              <a:gd name="adj" fmla="val 7339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62350" y="164782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057650" y="16478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复盘详情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4057650" y="1885950"/>
            <a:ext cx="1535049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看一次训练为什么得分</a:t>
            </a:r>
            <a:endParaRPr lang="en-US" sz="1425" dirty="0"/>
          </a:p>
        </p:txBody>
      </p:sp>
      <p:sp>
        <p:nvSpPr>
          <p:cNvPr id="14" name="Text 12"/>
          <p:cNvSpPr/>
          <p:nvPr/>
        </p:nvSpPr>
        <p:spPr>
          <a:xfrm>
            <a:off x="3581400" y="2314575"/>
            <a:ext cx="204025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展开 AI 教练、AI 业主、员工话术、维度评分和改进建议。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172200" y="1466850"/>
            <a:ext cx="2381250" cy="2076450"/>
          </a:xfrm>
          <a:prstGeom prst="roundRect">
            <a:avLst>
              <a:gd name="adj" fmla="val 7339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353175" y="164782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848475" y="16478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3B7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专项指派</a:t>
            </a:r>
            <a:endParaRPr lang="en-US" sz="975" dirty="0"/>
          </a:p>
        </p:txBody>
      </p:sp>
      <p:sp>
        <p:nvSpPr>
          <p:cNvPr id="18" name="Text 16"/>
          <p:cNvSpPr/>
          <p:nvPr/>
        </p:nvSpPr>
        <p:spPr>
          <a:xfrm>
            <a:off x="6848475" y="1885950"/>
            <a:ext cx="1535049" cy="5143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把问题变成下一步训练</a:t>
            </a:r>
            <a:endParaRPr lang="en-US" sz="1425" dirty="0"/>
          </a:p>
        </p:txBody>
      </p:sp>
      <p:sp>
        <p:nvSpPr>
          <p:cNvPr id="19" name="Text 17"/>
          <p:cNvSpPr/>
          <p:nvPr/>
        </p:nvSpPr>
        <p:spPr>
          <a:xfrm>
            <a:off x="6372225" y="2314575"/>
            <a:ext cx="2040255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对低分项员工指派专项，复盘后状态同步回员工端。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009650" y="4038600"/>
            <a:ext cx="7124700" cy="590550"/>
          </a:xfrm>
          <a:prstGeom prst="roundRect">
            <a:avLst>
              <a:gd name="adj" fmla="val 25806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1181100" y="4191000"/>
            <a:ext cx="680085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025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主管端的价值：从“我觉得你不行”变成“这次合规 90、沟通 80、情绪 85，下一步练什么”。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10507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38378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候选人端 H5 功能</a:t>
            </a:r>
            <a:endParaRPr lang="en-US" sz="2475" dirty="0"/>
          </a:p>
        </p:txBody>
      </p:sp>
      <p:sp>
        <p:nvSpPr>
          <p:cNvPr id="4" name="Text 2"/>
          <p:cNvSpPr/>
          <p:nvPr/>
        </p:nvSpPr>
        <p:spPr>
          <a:xfrm>
            <a:off x="400050" y="1009650"/>
            <a:ext cx="757809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候选人端让招聘前置流程在线化，减少 HR 人工沟通和资料反复补交。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685800" y="15430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82943" y="15430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1152525" y="15335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岗位面试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67100" y="15430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候选人按链接进入，完成 AI 面试或面试练习，生成结构化表现记录。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85800" y="217170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2943" y="217170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1152525" y="216217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智能追问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467100" y="217170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根据回答继续追问关键能力、风险点和岗位适配度，不只是固定问卷。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28003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82943" y="28003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1152525" y="27908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资料上传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3467100" y="28003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上传证件、证书或补充材料，文件进入候选资料表，状态为待审核。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85800" y="342900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82943" y="342900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25" dirty="0"/>
          </a:p>
        </p:txBody>
      </p:sp>
      <p:sp>
        <p:nvSpPr>
          <p:cNvPr id="19" name="Text 17"/>
          <p:cNvSpPr/>
          <p:nvPr/>
        </p:nvSpPr>
        <p:spPr>
          <a:xfrm>
            <a:off x="1152525" y="341947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审核反馈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3467100" y="342900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HR 审核通过或驳回后，候选人看到明确状态和下一步。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10507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38378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管理后台功能</a:t>
            </a:r>
            <a:endParaRPr lang="en-US" sz="2475" dirty="0"/>
          </a:p>
        </p:txBody>
      </p:sp>
      <p:sp>
        <p:nvSpPr>
          <p:cNvPr id="4" name="Text 2"/>
          <p:cNvSpPr/>
          <p:nvPr/>
        </p:nvSpPr>
        <p:spPr>
          <a:xfrm>
            <a:off x="400050" y="1009650"/>
            <a:ext cx="757809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后台负责内容生产、模型配置、资料审核和系统运营。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495300" y="1381125"/>
            <a:ext cx="2505075" cy="1314450"/>
          </a:xfrm>
          <a:prstGeom prst="roundRect">
            <a:avLst>
              <a:gd name="adj" fmla="val 11594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76275" y="1562100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71575" y="1562100"/>
            <a:ext cx="41412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3B7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 面试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1171575" y="1800225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面试任务和结果</a:t>
            </a:r>
            <a:endParaRPr lang="en-US" sz="1425" dirty="0"/>
          </a:p>
        </p:txBody>
      </p:sp>
      <p:sp>
        <p:nvSpPr>
          <p:cNvPr id="9" name="Text 7"/>
          <p:cNvSpPr/>
          <p:nvPr/>
        </p:nvSpPr>
        <p:spPr>
          <a:xfrm>
            <a:off x="695325" y="2228850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查看候选表现，沉淀面试评分和风险提示。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324225" y="1381125"/>
            <a:ext cx="2505075" cy="1314450"/>
          </a:xfrm>
          <a:prstGeom prst="roundRect">
            <a:avLst>
              <a:gd name="adj" fmla="val 11594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05200" y="1562100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000500" y="1562100"/>
            <a:ext cx="63150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三角色对练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4000500" y="1800225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训练剧本和评估</a:t>
            </a:r>
            <a:endParaRPr lang="en-US" sz="1425" dirty="0"/>
          </a:p>
        </p:txBody>
      </p:sp>
      <p:sp>
        <p:nvSpPr>
          <p:cNvPr id="14" name="Text 12"/>
          <p:cNvSpPr/>
          <p:nvPr/>
        </p:nvSpPr>
        <p:spPr>
          <a:xfrm>
            <a:off x="3524250" y="2228850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管理客服、业主、教练三方对练过程。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153150" y="1381125"/>
            <a:ext cx="2505075" cy="1314450"/>
          </a:xfrm>
          <a:prstGeom prst="roundRect">
            <a:avLst>
              <a:gd name="adj" fmla="val 11594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334125" y="1562100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829425" y="1562100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案例沉淀</a:t>
            </a:r>
            <a:endParaRPr lang="en-US" sz="975" dirty="0"/>
          </a:p>
        </p:txBody>
      </p:sp>
      <p:sp>
        <p:nvSpPr>
          <p:cNvPr id="18" name="Text 16"/>
          <p:cNvSpPr/>
          <p:nvPr/>
        </p:nvSpPr>
        <p:spPr>
          <a:xfrm>
            <a:off x="6829425" y="1800225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沉淀优秀样本</a:t>
            </a:r>
            <a:endParaRPr lang="en-US" sz="1425" dirty="0"/>
          </a:p>
        </p:txBody>
      </p:sp>
      <p:sp>
        <p:nvSpPr>
          <p:cNvPr id="19" name="Text 17"/>
          <p:cNvSpPr/>
          <p:nvPr/>
        </p:nvSpPr>
        <p:spPr>
          <a:xfrm>
            <a:off x="6353175" y="2228850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把复盘和真实案例整理成可学习内容。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495300" y="3028950"/>
            <a:ext cx="2505075" cy="1314450"/>
          </a:xfrm>
          <a:prstGeom prst="roundRect">
            <a:avLst>
              <a:gd name="adj" fmla="val 11594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676275" y="320992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1171575" y="3209925"/>
            <a:ext cx="678567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 知识库</a:t>
            </a:r>
            <a:endParaRPr lang="en-US" sz="975" dirty="0"/>
          </a:p>
        </p:txBody>
      </p:sp>
      <p:sp>
        <p:nvSpPr>
          <p:cNvPr id="23" name="Text 21"/>
          <p:cNvSpPr/>
          <p:nvPr/>
        </p:nvSpPr>
        <p:spPr>
          <a:xfrm>
            <a:off x="1171575" y="3448050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检索和上传</a:t>
            </a:r>
            <a:endParaRPr lang="en-US" sz="1425" dirty="0"/>
          </a:p>
        </p:txBody>
      </p:sp>
      <p:sp>
        <p:nvSpPr>
          <p:cNvPr id="24" name="Text 22"/>
          <p:cNvSpPr/>
          <p:nvPr/>
        </p:nvSpPr>
        <p:spPr>
          <a:xfrm>
            <a:off x="695325" y="3876675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上传资料、检索制度、查看知识片段。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3324225" y="3028950"/>
            <a:ext cx="2505075" cy="1314450"/>
          </a:xfrm>
          <a:prstGeom prst="roundRect">
            <a:avLst>
              <a:gd name="adj" fmla="val 11594"/>
            </a:avLst>
          </a:prstGeom>
          <a:solidFill>
            <a:srgbClr val="E9E9FF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3505200" y="320992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5F63D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4000500" y="32099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5F6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资料处理</a:t>
            </a:r>
            <a:endParaRPr lang="en-US" sz="975" dirty="0"/>
          </a:p>
        </p:txBody>
      </p:sp>
      <p:sp>
        <p:nvSpPr>
          <p:cNvPr id="28" name="Text 26"/>
          <p:cNvSpPr/>
          <p:nvPr/>
        </p:nvSpPr>
        <p:spPr>
          <a:xfrm>
            <a:off x="4000500" y="3448050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大批量导入</a:t>
            </a:r>
            <a:endParaRPr lang="en-US" sz="1425" dirty="0"/>
          </a:p>
        </p:txBody>
      </p:sp>
      <p:sp>
        <p:nvSpPr>
          <p:cNvPr id="29" name="Text 27"/>
          <p:cNvSpPr/>
          <p:nvPr/>
        </p:nvSpPr>
        <p:spPr>
          <a:xfrm>
            <a:off x="3524250" y="3876675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后台导入目录、异步队列、处理状态。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6153150" y="3028950"/>
            <a:ext cx="2505075" cy="1314450"/>
          </a:xfrm>
          <a:prstGeom prst="roundRect">
            <a:avLst>
              <a:gd name="adj" fmla="val 11594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Text 29"/>
          <p:cNvSpPr/>
          <p:nvPr/>
        </p:nvSpPr>
        <p:spPr>
          <a:xfrm>
            <a:off x="6334125" y="320992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2" name="Text 30"/>
          <p:cNvSpPr/>
          <p:nvPr/>
        </p:nvSpPr>
        <p:spPr>
          <a:xfrm>
            <a:off x="6829425" y="3209925"/>
            <a:ext cx="505206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模型配置</a:t>
            </a:r>
            <a:endParaRPr lang="en-US" sz="975" dirty="0"/>
          </a:p>
        </p:txBody>
      </p:sp>
      <p:sp>
        <p:nvSpPr>
          <p:cNvPr id="33" name="Text 31"/>
          <p:cNvSpPr/>
          <p:nvPr/>
        </p:nvSpPr>
        <p:spPr>
          <a:xfrm>
            <a:off x="6829425" y="3448050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统一配置 AI 能力</a:t>
            </a:r>
            <a:endParaRPr lang="en-US" sz="1425" dirty="0"/>
          </a:p>
        </p:txBody>
      </p:sp>
      <p:sp>
        <p:nvSpPr>
          <p:cNvPr id="34" name="Text 32"/>
          <p:cNvSpPr/>
          <p:nvPr/>
        </p:nvSpPr>
        <p:spPr>
          <a:xfrm>
            <a:off x="6353175" y="3876675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配置 chat、vector、rerank、ASR、TTS、vision。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10507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38378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知识库与资料处理功能</a:t>
            </a:r>
            <a:endParaRPr lang="en-US" sz="2475" dirty="0"/>
          </a:p>
        </p:txBody>
      </p:sp>
      <p:sp>
        <p:nvSpPr>
          <p:cNvPr id="4" name="Text 2"/>
          <p:cNvSpPr/>
          <p:nvPr/>
        </p:nvSpPr>
        <p:spPr>
          <a:xfrm>
            <a:off x="400050" y="1009650"/>
            <a:ext cx="757809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把分散在文档、图片、视频、案例里的经验，转成系统可以检索和训练的材料。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685800" y="14668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82943" y="14668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1152525" y="14573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多格式上传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67100" y="14668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支持 Word、PDF、Excel、PPT、图片、视频等资料进入知识库。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85800" y="20764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2943" y="20764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1152525" y="20669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解析切片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467100" y="20764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文件入库后解析为知识片段，绑定附件、分类和来源。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26860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82943" y="26860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1152525" y="26765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混合召回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3467100" y="26860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MySQL 全文检索为基础，向量和重排模型可用时增强语义召回。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85800" y="32956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82943" y="32956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25" dirty="0"/>
          </a:p>
        </p:txBody>
      </p:sp>
      <p:sp>
        <p:nvSpPr>
          <p:cNvPr id="19" name="Text 17"/>
          <p:cNvSpPr/>
          <p:nvPr/>
        </p:nvSpPr>
        <p:spPr>
          <a:xfrm>
            <a:off x="1152525" y="32861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异步队列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3467100" y="32956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大文件和视频走异步处理，避免浏览器长时间等待。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19088" y="4191000"/>
            <a:ext cx="8258175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这部分决定“数字师傅”有没有真实经验，而不是只靠写死演示内容。</a:t>
            </a:r>
            <a:endParaRPr lang="en-US" sz="11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10507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38378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AI 能力与模型配置</a:t>
            </a:r>
            <a:endParaRPr lang="en-US" sz="2475" dirty="0"/>
          </a:p>
        </p:txBody>
      </p:sp>
      <p:sp>
        <p:nvSpPr>
          <p:cNvPr id="4" name="Text 2"/>
          <p:cNvSpPr/>
          <p:nvPr/>
        </p:nvSpPr>
        <p:spPr>
          <a:xfrm>
            <a:off x="400050" y="1009650"/>
            <a:ext cx="757809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按任务选择不同模型，避免一个模型包打天下。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495300" y="1381125"/>
            <a:ext cx="2505075" cy="1200150"/>
          </a:xfrm>
          <a:prstGeom prst="roundRect">
            <a:avLst>
              <a:gd name="adj" fmla="val 12698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76275" y="1562100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1171575" y="1562100"/>
            <a:ext cx="25973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chat</a:t>
            </a:r>
            <a:endParaRPr lang="en-US" sz="975" dirty="0"/>
          </a:p>
        </p:txBody>
      </p:sp>
      <p:sp>
        <p:nvSpPr>
          <p:cNvPr id="8" name="Text 6"/>
          <p:cNvSpPr/>
          <p:nvPr/>
        </p:nvSpPr>
        <p:spPr>
          <a:xfrm>
            <a:off x="1171575" y="1800225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生成、追问、评分</a:t>
            </a:r>
            <a:endParaRPr lang="en-US" sz="1425" dirty="0"/>
          </a:p>
        </p:txBody>
      </p:sp>
      <p:sp>
        <p:nvSpPr>
          <p:cNvPr id="9" name="Text 7"/>
          <p:cNvSpPr/>
          <p:nvPr/>
        </p:nvSpPr>
        <p:spPr>
          <a:xfrm>
            <a:off x="695325" y="2228850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面试追问、对练评分、复盘建议、总结卡。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3324225" y="1381125"/>
            <a:ext cx="2505075" cy="1200150"/>
          </a:xfrm>
          <a:prstGeom prst="roundRect">
            <a:avLst>
              <a:gd name="adj" fmla="val 12698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3505200" y="1562100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4000500" y="1562100"/>
            <a:ext cx="8706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vector / rerank</a:t>
            </a:r>
            <a:endParaRPr lang="en-US" sz="975" dirty="0"/>
          </a:p>
        </p:txBody>
      </p:sp>
      <p:sp>
        <p:nvSpPr>
          <p:cNvPr id="13" name="Text 11"/>
          <p:cNvSpPr/>
          <p:nvPr/>
        </p:nvSpPr>
        <p:spPr>
          <a:xfrm>
            <a:off x="4000500" y="1800225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检索和排序</a:t>
            </a:r>
            <a:endParaRPr lang="en-US" sz="1425" dirty="0"/>
          </a:p>
        </p:txBody>
      </p:sp>
      <p:sp>
        <p:nvSpPr>
          <p:cNvPr id="14" name="Text 12"/>
          <p:cNvSpPr/>
          <p:nvPr/>
        </p:nvSpPr>
        <p:spPr>
          <a:xfrm>
            <a:off x="3524250" y="2228850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知识库语义召回、结果融合、答案依据排序。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153150" y="1381125"/>
            <a:ext cx="2505075" cy="1200150"/>
          </a:xfrm>
          <a:prstGeom prst="roundRect">
            <a:avLst>
              <a:gd name="adj" fmla="val 12698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Text 14"/>
          <p:cNvSpPr/>
          <p:nvPr/>
        </p:nvSpPr>
        <p:spPr>
          <a:xfrm>
            <a:off x="6334125" y="1562100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6829425" y="1562100"/>
            <a:ext cx="610558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3B7B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ASR / TTS</a:t>
            </a:r>
            <a:endParaRPr lang="en-US" sz="975" dirty="0"/>
          </a:p>
        </p:txBody>
      </p:sp>
      <p:sp>
        <p:nvSpPr>
          <p:cNvPr id="18" name="Text 16"/>
          <p:cNvSpPr/>
          <p:nvPr/>
        </p:nvSpPr>
        <p:spPr>
          <a:xfrm>
            <a:off x="6829425" y="1800225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语音训练闭环</a:t>
            </a:r>
            <a:endParaRPr lang="en-US" sz="1425" dirty="0"/>
          </a:p>
        </p:txBody>
      </p:sp>
      <p:sp>
        <p:nvSpPr>
          <p:cNvPr id="19" name="Text 17"/>
          <p:cNvSpPr/>
          <p:nvPr/>
        </p:nvSpPr>
        <p:spPr>
          <a:xfrm>
            <a:off x="6353175" y="2228850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员工说话转文本，AI 业主和教练语音播报。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1905000" y="3028950"/>
            <a:ext cx="2505075" cy="1200150"/>
          </a:xfrm>
          <a:prstGeom prst="roundRect">
            <a:avLst>
              <a:gd name="adj" fmla="val 12698"/>
            </a:avLst>
          </a:prstGeom>
          <a:solidFill>
            <a:srgbClr val="E9E9FF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1" name="Text 19"/>
          <p:cNvSpPr/>
          <p:nvPr/>
        </p:nvSpPr>
        <p:spPr>
          <a:xfrm>
            <a:off x="2085975" y="320992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5F63D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2581275" y="3209925"/>
            <a:ext cx="36509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5F63D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vision</a:t>
            </a:r>
            <a:endParaRPr lang="en-US" sz="975" dirty="0"/>
          </a:p>
        </p:txBody>
      </p:sp>
      <p:sp>
        <p:nvSpPr>
          <p:cNvPr id="23" name="Text 21"/>
          <p:cNvSpPr/>
          <p:nvPr/>
        </p:nvSpPr>
        <p:spPr>
          <a:xfrm>
            <a:off x="2581275" y="3448050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图像和视频理解</a:t>
            </a:r>
            <a:endParaRPr lang="en-US" sz="1425" dirty="0"/>
          </a:p>
        </p:txBody>
      </p:sp>
      <p:sp>
        <p:nvSpPr>
          <p:cNvPr id="24" name="Text 22"/>
          <p:cNvSpPr/>
          <p:nvPr/>
        </p:nvSpPr>
        <p:spPr>
          <a:xfrm>
            <a:off x="2105025" y="3876675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图片 OCR、视频关键帧描述、资料视觉识别。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4733925" y="3028950"/>
            <a:ext cx="2505075" cy="1200150"/>
          </a:xfrm>
          <a:prstGeom prst="roundRect">
            <a:avLst>
              <a:gd name="adj" fmla="val 12698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6" name="Text 24"/>
          <p:cNvSpPr/>
          <p:nvPr/>
        </p:nvSpPr>
        <p:spPr>
          <a:xfrm>
            <a:off x="4914900" y="3209925"/>
            <a:ext cx="361950" cy="361950"/>
          </a:xfrm>
          <a:prstGeom prst="roundRect">
            <a:avLst>
              <a:gd name="adj" fmla="val 31579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7" name="Text 25"/>
          <p:cNvSpPr/>
          <p:nvPr/>
        </p:nvSpPr>
        <p:spPr>
          <a:xfrm>
            <a:off x="5410200" y="3209925"/>
            <a:ext cx="470443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350"/>
              </a:lnSpc>
              <a:buNone/>
            </a:pPr>
            <a:r>
              <a:rPr lang="en-US" sz="975" b="1" dirty="0">
                <a:solidFill>
                  <a:srgbClr val="D8A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fallback</a:t>
            </a:r>
            <a:endParaRPr lang="en-US" sz="975" dirty="0"/>
          </a:p>
        </p:txBody>
      </p:sp>
      <p:sp>
        <p:nvSpPr>
          <p:cNvPr id="28" name="Text 26"/>
          <p:cNvSpPr/>
          <p:nvPr/>
        </p:nvSpPr>
        <p:spPr>
          <a:xfrm>
            <a:off x="5410200" y="3448050"/>
            <a:ext cx="1661351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演示兜底</a:t>
            </a:r>
            <a:endParaRPr lang="en-US" sz="1425" dirty="0"/>
          </a:p>
        </p:txBody>
      </p:sp>
      <p:sp>
        <p:nvSpPr>
          <p:cNvPr id="29" name="Text 27"/>
          <p:cNvSpPr/>
          <p:nvPr/>
        </p:nvSpPr>
        <p:spPr>
          <a:xfrm>
            <a:off x="4933950" y="3876675"/>
            <a:ext cx="2166557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外部模型失败时保留本地兜底，保证演示路径不断。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10507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38378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9. 数据闭环</a:t>
            </a:r>
            <a:endParaRPr lang="en-US" sz="2475" dirty="0"/>
          </a:p>
        </p:txBody>
      </p:sp>
      <p:sp>
        <p:nvSpPr>
          <p:cNvPr id="4" name="Text 2"/>
          <p:cNvSpPr/>
          <p:nvPr/>
        </p:nvSpPr>
        <p:spPr>
          <a:xfrm>
            <a:off x="400050" y="1009650"/>
            <a:ext cx="757809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用户不是点完即结束，每一次使用都应该回流到系统资产里。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666750" y="1504950"/>
            <a:ext cx="1524000" cy="1428750"/>
          </a:xfrm>
          <a:prstGeom prst="roundRect">
            <a:avLst>
              <a:gd name="adj" fmla="val 10667"/>
            </a:avLst>
          </a:prstGeom>
          <a:solidFill>
            <a:srgbClr val="E4ECF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847725" y="1743075"/>
            <a:ext cx="11658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候选资料</a:t>
            </a:r>
            <a:endParaRPr lang="en-US" sz="1425" dirty="0"/>
          </a:p>
        </p:txBody>
      </p:sp>
      <p:sp>
        <p:nvSpPr>
          <p:cNvPr id="7" name="Text 5"/>
          <p:cNvSpPr/>
          <p:nvPr/>
        </p:nvSpPr>
        <p:spPr>
          <a:xfrm>
            <a:off x="847725" y="2181225"/>
            <a:ext cx="116586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面试记录、上传材料、审核状态。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2762250" y="1504950"/>
            <a:ext cx="1524000" cy="1428750"/>
          </a:xfrm>
          <a:prstGeom prst="roundRect">
            <a:avLst>
              <a:gd name="adj" fmla="val 10667"/>
            </a:avLst>
          </a:prstGeom>
          <a:solidFill>
            <a:srgbClr val="DDF4F1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2943225" y="1743075"/>
            <a:ext cx="11658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训练记录</a:t>
            </a:r>
            <a:endParaRPr lang="en-US" sz="1425" dirty="0"/>
          </a:p>
        </p:txBody>
      </p:sp>
      <p:sp>
        <p:nvSpPr>
          <p:cNvPr id="10" name="Text 8"/>
          <p:cNvSpPr/>
          <p:nvPr/>
        </p:nvSpPr>
        <p:spPr>
          <a:xfrm>
            <a:off x="2943225" y="2181225"/>
            <a:ext cx="116586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得分、话术、短板、复盘状态。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857750" y="1504950"/>
            <a:ext cx="1524000" cy="1428750"/>
          </a:xfrm>
          <a:prstGeom prst="roundRect">
            <a:avLst>
              <a:gd name="adj" fmla="val 10667"/>
            </a:avLst>
          </a:prstGeom>
          <a:solidFill>
            <a:srgbClr val="F5E8C9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Text 10"/>
          <p:cNvSpPr/>
          <p:nvPr/>
        </p:nvSpPr>
        <p:spPr>
          <a:xfrm>
            <a:off x="5038725" y="1743075"/>
            <a:ext cx="11658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员工画像</a:t>
            </a:r>
            <a:endParaRPr lang="en-US" sz="1425" dirty="0"/>
          </a:p>
        </p:txBody>
      </p:sp>
      <p:sp>
        <p:nvSpPr>
          <p:cNvPr id="13" name="Text 11"/>
          <p:cNvSpPr/>
          <p:nvPr/>
        </p:nvSpPr>
        <p:spPr>
          <a:xfrm>
            <a:off x="5038725" y="2181225"/>
            <a:ext cx="116586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能力维度、成长摘要、专项建议。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6953250" y="1504950"/>
            <a:ext cx="1524000" cy="1428750"/>
          </a:xfrm>
          <a:prstGeom prst="roundRect">
            <a:avLst>
              <a:gd name="adj" fmla="val 10667"/>
            </a:avLst>
          </a:prstGeom>
          <a:solidFill>
            <a:srgbClr val="E9E9FF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134225" y="1743075"/>
            <a:ext cx="1165860" cy="257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025"/>
              </a:lnSpc>
              <a:buNone/>
            </a:pPr>
            <a:r>
              <a:rPr lang="en-US" sz="1425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知识资产</a:t>
            </a:r>
            <a:endParaRPr lang="en-US" sz="1425" dirty="0"/>
          </a:p>
        </p:txBody>
      </p:sp>
      <p:sp>
        <p:nvSpPr>
          <p:cNvPr id="16" name="Text 14"/>
          <p:cNvSpPr/>
          <p:nvPr/>
        </p:nvSpPr>
        <p:spPr>
          <a:xfrm>
            <a:off x="7134225" y="2181225"/>
            <a:ext cx="116586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59627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SOP、案例、优秀话术、复盘样本。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1047750" y="3581400"/>
            <a:ext cx="7048500" cy="685800"/>
          </a:xfrm>
          <a:prstGeom prst="roundRect">
            <a:avLst>
              <a:gd name="adj" fmla="val 22222"/>
            </a:avLst>
          </a:prstGeom>
          <a:solidFill>
            <a:srgbClr val="1B222A"/>
          </a:solidFill>
          <a:ln w="9525">
            <a:solidFill>
              <a:srgbClr val="FFFFF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1240155" y="3762375"/>
            <a:ext cx="6606540" cy="276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1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闭环价值：员工越用，主管越知道怎么带人；主管越复盘，知识库越像真实老师傅。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141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00050" y="285750"/>
            <a:ext cx="2105076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125" b="1" dirty="0">
                <a:solidFill>
                  <a:srgbClr val="0FAEA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物业 AI 人力资源系统 · 功能介绍</a:t>
            </a:r>
            <a:endParaRPr lang="en-US" sz="1125" dirty="0"/>
          </a:p>
        </p:txBody>
      </p:sp>
      <p:sp>
        <p:nvSpPr>
          <p:cNvPr id="3" name="Text 1"/>
          <p:cNvSpPr/>
          <p:nvPr/>
        </p:nvSpPr>
        <p:spPr>
          <a:xfrm>
            <a:off x="400050" y="571500"/>
            <a:ext cx="7383780" cy="4095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225"/>
              </a:lnSpc>
              <a:buNone/>
            </a:pPr>
            <a:r>
              <a:rPr lang="en-US" sz="24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 推荐演示顺序</a:t>
            </a:r>
            <a:endParaRPr lang="en-US" sz="2475" dirty="0"/>
          </a:p>
        </p:txBody>
      </p:sp>
      <p:sp>
        <p:nvSpPr>
          <p:cNvPr id="4" name="Text 2"/>
          <p:cNvSpPr/>
          <p:nvPr/>
        </p:nvSpPr>
        <p:spPr>
          <a:xfrm>
            <a:off x="400050" y="1009650"/>
            <a:ext cx="7578090" cy="2190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25"/>
              </a:lnSpc>
              <a:buNone/>
            </a:pPr>
            <a:r>
              <a:rPr lang="en-US" sz="1125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功能介绍时不要按菜单逐个念，按“一个完整闭环”演示最容易让对方理解。</a:t>
            </a:r>
            <a:endParaRPr lang="en-US" sz="1125" dirty="0"/>
          </a:p>
        </p:txBody>
      </p:sp>
      <p:sp>
        <p:nvSpPr>
          <p:cNvPr id="5" name="Text 3"/>
          <p:cNvSpPr/>
          <p:nvPr/>
        </p:nvSpPr>
        <p:spPr>
          <a:xfrm>
            <a:off x="685800" y="140970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6" name="Text 4"/>
          <p:cNvSpPr/>
          <p:nvPr/>
        </p:nvSpPr>
        <p:spPr>
          <a:xfrm>
            <a:off x="682943" y="140970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1152525" y="140017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员工端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3467100" y="140970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打开今日任务，进入语音对练，完成后查看评分和成长摘要。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85800" y="20002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D8A84A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Text 8"/>
          <p:cNvSpPr/>
          <p:nvPr/>
        </p:nvSpPr>
        <p:spPr>
          <a:xfrm>
            <a:off x="682943" y="20002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25" dirty="0"/>
          </a:p>
        </p:txBody>
      </p:sp>
      <p:sp>
        <p:nvSpPr>
          <p:cNvPr id="11" name="Text 9"/>
          <p:cNvSpPr/>
          <p:nvPr/>
        </p:nvSpPr>
        <p:spPr>
          <a:xfrm>
            <a:off x="1152525" y="19907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主管端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3467100" y="20002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查看待复盘列表，进入复盘详情，标记复盘或指派专项。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685800" y="259080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0FAEA3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4" name="Text 12"/>
          <p:cNvSpPr/>
          <p:nvPr/>
        </p:nvSpPr>
        <p:spPr>
          <a:xfrm>
            <a:off x="682943" y="259080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25" dirty="0"/>
          </a:p>
        </p:txBody>
      </p:sp>
      <p:sp>
        <p:nvSpPr>
          <p:cNvPr id="15" name="Text 13"/>
          <p:cNvSpPr/>
          <p:nvPr/>
        </p:nvSpPr>
        <p:spPr>
          <a:xfrm>
            <a:off x="1152525" y="258127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知识库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3467100" y="259080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搜索 SOP，说明回答来自真实资料；展示上传和资料处理能力。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685800" y="318135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3B7BD6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8" name="Text 16"/>
          <p:cNvSpPr/>
          <p:nvPr/>
        </p:nvSpPr>
        <p:spPr>
          <a:xfrm>
            <a:off x="682943" y="318135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25" dirty="0"/>
          </a:p>
        </p:txBody>
      </p:sp>
      <p:sp>
        <p:nvSpPr>
          <p:cNvPr id="19" name="Text 17"/>
          <p:cNvSpPr/>
          <p:nvPr/>
        </p:nvSpPr>
        <p:spPr>
          <a:xfrm>
            <a:off x="1152525" y="317182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候选人端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3467100" y="318135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演示 AI 面试和资料上传，再到后台审核材料。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85800" y="3771900"/>
            <a:ext cx="285750" cy="285750"/>
          </a:xfrm>
          <a:prstGeom prst="roundRect">
            <a:avLst>
              <a:gd name="adj" fmla="val 320000"/>
            </a:avLst>
          </a:prstGeom>
          <a:solidFill>
            <a:srgbClr val="5F63D8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Text 20"/>
          <p:cNvSpPr/>
          <p:nvPr/>
        </p:nvSpPr>
        <p:spPr>
          <a:xfrm>
            <a:off x="682943" y="3771900"/>
            <a:ext cx="291465" cy="285750"/>
          </a:xfrm>
          <a:prstGeom prst="rect">
            <a:avLst/>
          </a:prstGeom>
          <a:noFill/>
          <a:ln/>
        </p:spPr>
        <p:txBody>
          <a:bodyPr wrap="square" lIns="0" tIns="47625" rIns="0" bIns="0" rtlCol="0" anchor="t"/>
          <a:lstStyle/>
          <a:p>
            <a:pPr algn="ctr" indent="0" marL="0">
              <a:lnSpc>
                <a:spcPts val="1500"/>
              </a:lnSpc>
              <a:buNone/>
            </a:pPr>
            <a:r>
              <a:rPr lang="en-US" sz="11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25" dirty="0"/>
          </a:p>
        </p:txBody>
      </p:sp>
      <p:sp>
        <p:nvSpPr>
          <p:cNvPr id="23" name="Text 21"/>
          <p:cNvSpPr/>
          <p:nvPr/>
        </p:nvSpPr>
        <p:spPr>
          <a:xfrm>
            <a:off x="1152525" y="3762375"/>
            <a:ext cx="2137410" cy="2381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875"/>
              </a:lnSpc>
              <a:buNone/>
            </a:pPr>
            <a:r>
              <a:rPr lang="en-US" sz="1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后台配置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3467100" y="3771900"/>
            <a:ext cx="485775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50"/>
              </a:lnSpc>
              <a:buNone/>
            </a:pPr>
            <a:r>
              <a:rPr lang="en-US" sz="1050" b="1" dirty="0">
                <a:solidFill>
                  <a:srgbClr val="C9D0D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展示模型配置和案例沉淀，说明系统可运营、可扩展。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物业AI人力资源系统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AI人力资源系统功能介绍演示</dc:title>
  <dc:subject>功能介绍</dc:subject>
  <dc:creator>Codex</dc:creator>
  <cp:lastModifiedBy>Codex</cp:lastModifiedBy>
  <cp:revision>1</cp:revision>
  <dcterms:created xsi:type="dcterms:W3CDTF">2026-07-06T05:40:33Z</dcterms:created>
  <dcterms:modified xsi:type="dcterms:W3CDTF">2026-07-06T05:40:33Z</dcterms:modified>
</cp:coreProperties>
</file>