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6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0" y="-914400"/>
            <a:ext cx="2952750" cy="2952750"/>
          </a:xfrm>
          <a:prstGeom prst="roundRect">
            <a:avLst>
              <a:gd name="adj" fmla="val 30968"/>
            </a:avLst>
          </a:prstGeom>
          <a:solidFill>
            <a:srgbClr val="10AF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24600" y="2876550"/>
            <a:ext cx="2000250" cy="2000250"/>
          </a:xfrm>
          <a:prstGeom prst="roundRect">
            <a:avLst>
              <a:gd name="adj" fmla="val 45714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14350" y="533400"/>
            <a:ext cx="99098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用户故事演示</a:t>
            </a:r>
            <a:endParaRPr lang="en-US" sz="1275" dirty="0"/>
          </a:p>
        </p:txBody>
      </p:sp>
      <p:sp>
        <p:nvSpPr>
          <p:cNvPr id="5" name="Text 3"/>
          <p:cNvSpPr/>
          <p:nvPr/>
        </p:nvSpPr>
        <p:spPr>
          <a:xfrm>
            <a:off x="514350" y="971550"/>
            <a:ext cx="647052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数字师傅：不同用户如何使用</a:t>
            </a:r>
            <a:endParaRPr lang="en-US" sz="3750" dirty="0"/>
          </a:p>
        </p:txBody>
      </p:sp>
      <p:sp>
        <p:nvSpPr>
          <p:cNvPr id="6" name="Text 4"/>
          <p:cNvSpPr/>
          <p:nvPr/>
        </p:nvSpPr>
        <p:spPr>
          <a:xfrm>
            <a:off x="552450" y="2409825"/>
            <a:ext cx="602361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把老师傅的言传、身教、判断产品化，让候选人、员工、主管和 HR 都围绕同一套经验资产工作。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14350" y="3429000"/>
            <a:ext cx="7810500" cy="914400"/>
          </a:xfrm>
          <a:prstGeom prst="roundRect">
            <a:avLst>
              <a:gd name="adj" fmla="val 18750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1525" y="3667125"/>
            <a:ext cx="738378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一句话：AI 不是“知识库 + 练习工具”，而是可复用、可观察、可进化的“师傅”。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6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32385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一期 MVP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400050" y="552450"/>
            <a:ext cx="851077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四类用户围绕同一套经验资产协作</a:t>
            </a:r>
            <a:endParaRPr lang="en-US" sz="2175" dirty="0"/>
          </a:p>
        </p:txBody>
      </p:sp>
      <p:sp>
        <p:nvSpPr>
          <p:cNvPr id="4" name="Text 2"/>
          <p:cNvSpPr/>
          <p:nvPr/>
        </p:nvSpPr>
        <p:spPr>
          <a:xfrm>
            <a:off x="400050" y="91440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每个端都不是孤立页面，而是在把现场知识、训练表现和管理判断持续回流。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00050" y="1466850"/>
            <a:ext cx="1905000" cy="2095500"/>
          </a:xfrm>
          <a:prstGeom prst="roundRect">
            <a:avLst>
              <a:gd name="adj" fmla="val 9000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0075" y="1666875"/>
            <a:ext cx="400050" cy="400050"/>
          </a:xfrm>
          <a:prstGeom prst="roundRect">
            <a:avLst>
              <a:gd name="adj" fmla="val 228571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23950" y="1647825"/>
            <a:ext cx="54406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3B7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候选人端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23950" y="1885950"/>
            <a:ext cx="9715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先体验岗位，再补齐资料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00075" y="2343150"/>
            <a:ext cx="155448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面试、资料上传、进度反馈，把入职前的沟通变成结构化资料。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2505075" y="1466850"/>
            <a:ext cx="1905000" cy="2095500"/>
          </a:xfrm>
          <a:prstGeom prst="roundRect">
            <a:avLst>
              <a:gd name="adj" fmla="val 9000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705100" y="1666875"/>
            <a:ext cx="400050" cy="400050"/>
          </a:xfrm>
          <a:prstGeom prst="roundRect">
            <a:avLst>
              <a:gd name="adj" fmla="val 228571"/>
            </a:avLst>
          </a:prstGeom>
          <a:solidFill>
            <a:srgbClr val="10AF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228975" y="1647825"/>
            <a:ext cx="40805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228975" y="1885950"/>
            <a:ext cx="9715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跟数字师傅学和问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705100" y="2343150"/>
            <a:ext cx="155448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今日任务、语音对练、SOP 查询、成长画像，解决“遇到问题怎么做”。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10100" y="1466850"/>
            <a:ext cx="1905000" cy="2095500"/>
          </a:xfrm>
          <a:prstGeom prst="roundRect">
            <a:avLst>
              <a:gd name="adj" fmla="val 9000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810125" y="1666875"/>
            <a:ext cx="400050" cy="400050"/>
          </a:xfrm>
          <a:prstGeom prst="roundRect">
            <a:avLst>
              <a:gd name="adj" fmla="val 228571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34000" y="1647825"/>
            <a:ext cx="40805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主管端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334000" y="1885950"/>
            <a:ext cx="9715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看短板，做复盘，派专项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810125" y="2343150"/>
            <a:ext cx="155448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团队完训、低分项、复盘清单、专项训练，把经验管理落到人。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715125" y="1466850"/>
            <a:ext cx="1905000" cy="2095500"/>
          </a:xfrm>
          <a:prstGeom prst="roundRect">
            <a:avLst>
              <a:gd name="adj" fmla="val 9000"/>
            </a:avLst>
          </a:prstGeom>
          <a:solidFill>
            <a:srgbClr val="E8EDFF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915150" y="1666875"/>
            <a:ext cx="400050" cy="400050"/>
          </a:xfrm>
          <a:prstGeom prst="roundRect">
            <a:avLst>
              <a:gd name="adj" fmla="val 228571"/>
            </a:avLst>
          </a:prstGeom>
          <a:solidFill>
            <a:srgbClr val="4F6BE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439025" y="1647825"/>
            <a:ext cx="50642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4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HR/运营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7439025" y="1885950"/>
            <a:ext cx="9715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维护内容和模型资产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915150" y="2343150"/>
            <a:ext cx="155448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资料处理、SOP 库、案例沉淀、模型配置和候选资料审核。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1428750" y="3914775"/>
            <a:ext cx="6286500" cy="647700"/>
          </a:xfrm>
          <a:prstGeom prst="roundRect">
            <a:avLst>
              <a:gd name="adj" fmla="val 26471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618298" y="4095750"/>
            <a:ext cx="592645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核心闭环：内容进入系统 → AI 生成训练/答案 → 用户使用 → 数据回流画像 → 管理动作更准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6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32385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一期 MVP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400050" y="552450"/>
            <a:ext cx="851077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候选人故事：从“被通知面试”到“可审核入库”</a:t>
            </a:r>
            <a:endParaRPr lang="en-US" sz="2175" dirty="0"/>
          </a:p>
        </p:txBody>
      </p:sp>
      <p:sp>
        <p:nvSpPr>
          <p:cNvPr id="4" name="Text 2"/>
          <p:cNvSpPr/>
          <p:nvPr/>
        </p:nvSpPr>
        <p:spPr>
          <a:xfrm>
            <a:off x="400050" y="91440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候选人不需要理解后台流程，只需要按页面完成面试和资料补充。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00050" y="1162050"/>
            <a:ext cx="239972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角色目标：低成本完成岗位匹配和资料提交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400050" y="1676400"/>
            <a:ext cx="2419350" cy="1066800"/>
          </a:xfrm>
          <a:prstGeom prst="roundRect">
            <a:avLst>
              <a:gd name="adj" fmla="val 16071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81025" y="1857375"/>
            <a:ext cx="323850" cy="323850"/>
          </a:xfrm>
          <a:prstGeom prst="roundRect">
            <a:avLst>
              <a:gd name="adj" fmla="val 282353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77787" y="1857375"/>
            <a:ext cx="330327" cy="323850"/>
          </a:xfrm>
          <a:prstGeom prst="rect">
            <a:avLst/>
          </a:prstGeom>
          <a:noFill/>
          <a:ln/>
        </p:spPr>
        <p:txBody>
          <a:bodyPr wrap="square" lIns="0" tIns="57150" rIns="0" bIns="0" rtlCol="0" anchor="t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75" dirty="0"/>
          </a:p>
        </p:txBody>
      </p:sp>
      <p:sp>
        <p:nvSpPr>
          <p:cNvPr id="9" name="Text 7"/>
          <p:cNvSpPr/>
          <p:nvPr/>
        </p:nvSpPr>
        <p:spPr>
          <a:xfrm>
            <a:off x="1019175" y="1857375"/>
            <a:ext cx="1612773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收到链接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00075" y="2266950"/>
            <a:ext cx="2059686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进入候选人 H5，看到面试任务和资料进度。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362325" y="1676400"/>
            <a:ext cx="2419350" cy="1066800"/>
          </a:xfrm>
          <a:prstGeom prst="roundRect">
            <a:avLst>
              <a:gd name="adj" fmla="val 16071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43300" y="1857375"/>
            <a:ext cx="323850" cy="323850"/>
          </a:xfrm>
          <a:prstGeom prst="roundRect">
            <a:avLst>
              <a:gd name="adj" fmla="val 282353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40062" y="1857375"/>
            <a:ext cx="330327" cy="323850"/>
          </a:xfrm>
          <a:prstGeom prst="rect">
            <a:avLst/>
          </a:prstGeom>
          <a:noFill/>
          <a:ln/>
        </p:spPr>
        <p:txBody>
          <a:bodyPr wrap="square" lIns="0" tIns="57150" rIns="0" bIns="0" rtlCol="0" anchor="t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75" dirty="0"/>
          </a:p>
        </p:txBody>
      </p:sp>
      <p:sp>
        <p:nvSpPr>
          <p:cNvPr id="14" name="Text 12"/>
          <p:cNvSpPr/>
          <p:nvPr/>
        </p:nvSpPr>
        <p:spPr>
          <a:xfrm>
            <a:off x="3981450" y="1857375"/>
            <a:ext cx="1612773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面试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562350" y="2266950"/>
            <a:ext cx="2059686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按题回答，系统形成评分、追问和风险提示。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324600" y="1676400"/>
            <a:ext cx="2419350" cy="1066800"/>
          </a:xfrm>
          <a:prstGeom prst="roundRect">
            <a:avLst>
              <a:gd name="adj" fmla="val 16071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05575" y="1857375"/>
            <a:ext cx="323850" cy="323850"/>
          </a:xfrm>
          <a:prstGeom prst="roundRect">
            <a:avLst>
              <a:gd name="adj" fmla="val 282353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02336" y="1857375"/>
            <a:ext cx="330327" cy="323850"/>
          </a:xfrm>
          <a:prstGeom prst="rect">
            <a:avLst/>
          </a:prstGeom>
          <a:noFill/>
          <a:ln/>
        </p:spPr>
        <p:txBody>
          <a:bodyPr wrap="square" lIns="0" tIns="57150" rIns="0" bIns="0" rtlCol="0" anchor="t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75" dirty="0"/>
          </a:p>
        </p:txBody>
      </p:sp>
      <p:sp>
        <p:nvSpPr>
          <p:cNvPr id="19" name="Text 17"/>
          <p:cNvSpPr/>
          <p:nvPr/>
        </p:nvSpPr>
        <p:spPr>
          <a:xfrm>
            <a:off x="6943725" y="1857375"/>
            <a:ext cx="1612773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补充资料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524625" y="2266950"/>
            <a:ext cx="2059686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上传身份证明、证书或岗位材料，进入 HR 审核流。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76300" y="3219450"/>
            <a:ext cx="7391400" cy="1181100"/>
          </a:xfrm>
          <a:prstGeom prst="roundRect">
            <a:avLst>
              <a:gd name="adj" fmla="val 14516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152525" y="3457575"/>
            <a:ext cx="699516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页面上要让候选人感受到的不是“填表”，而是“岗位正在评估我是否合适”。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152525" y="3895725"/>
            <a:ext cx="699516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关键能力：面试练习、正式面试、资料上传、提交状态、审核结果反馈。AI 落点是 chat 评分与追问，vision/OCR 用于资料识别，后台审核把资料变成可追踪记录。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6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32385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一期 MVP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400050" y="552450"/>
            <a:ext cx="851077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员工故事：从“今天干什么”到“遇到问题怎么做”</a:t>
            </a:r>
            <a:endParaRPr lang="en-US" sz="2175" dirty="0"/>
          </a:p>
        </p:txBody>
      </p:sp>
      <p:sp>
        <p:nvSpPr>
          <p:cNvPr id="4" name="Text 2"/>
          <p:cNvSpPr/>
          <p:nvPr/>
        </p:nvSpPr>
        <p:spPr>
          <a:xfrm>
            <a:off x="400050" y="91440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员工端的主角是现场师傅，页面必须让操作路径清晰，学习、工作、问题处理三种场景都能接住。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00050" y="1276350"/>
            <a:ext cx="2305050" cy="2876550"/>
          </a:xfrm>
          <a:prstGeom prst="roundRect">
            <a:avLst>
              <a:gd name="adj" fmla="val 7438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19125" y="1495425"/>
            <a:ext cx="43719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87E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上班前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619125" y="1790700"/>
            <a:ext cx="184594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看今日安排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19125" y="2200275"/>
            <a:ext cx="1904238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知道今天负责哪里、要完成什么、哪些任务需要重点注意。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19475" y="1276350"/>
            <a:ext cx="2305050" cy="2876550"/>
          </a:xfrm>
          <a:prstGeom prst="roundRect">
            <a:avLst>
              <a:gd name="adj" fmla="val 7438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38550" y="1495425"/>
            <a:ext cx="43719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87E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学习中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3638550" y="1790700"/>
            <a:ext cx="184594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语音对练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638550" y="2200275"/>
            <a:ext cx="1904238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面对投诉、催费、报修、业主情绪等场景，用说话完成练习，AI 给评分和建议。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438900" y="1276350"/>
            <a:ext cx="2305050" cy="2876550"/>
          </a:xfrm>
          <a:prstGeom prst="roundRect">
            <a:avLst>
              <a:gd name="adj" fmla="val 7438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657975" y="1495425"/>
            <a:ext cx="58293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8B6B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碰到问题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6657975" y="1790700"/>
            <a:ext cx="184594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 SOP / 问师傅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657975" y="2200275"/>
            <a:ext cx="1904238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从文字、案例、视频和经验片段里找到当下可用的话术和处理步骤。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190625" y="4429125"/>
            <a:ext cx="6762750" cy="400050"/>
          </a:xfrm>
          <a:prstGeom prst="roundRect">
            <a:avLst>
              <a:gd name="adj" fmla="val 42857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365695" y="4533900"/>
            <a:ext cx="6431661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员工端不是功能堆叠，核心体验是：今天做什么、怎么学、出问题怎么被师傅托住。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6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32385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一期 MVP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400050" y="552450"/>
            <a:ext cx="851077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主管故事：从“看结果”到“知道该带谁、补什么”</a:t>
            </a:r>
            <a:endParaRPr lang="en-US" sz="2175" dirty="0"/>
          </a:p>
        </p:txBody>
      </p:sp>
      <p:sp>
        <p:nvSpPr>
          <p:cNvPr id="4" name="Text 2"/>
          <p:cNvSpPr/>
          <p:nvPr/>
        </p:nvSpPr>
        <p:spPr>
          <a:xfrm>
            <a:off x="400050" y="91440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主管端要把员工训练表现翻译成管理动作，而不是只展示分数。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00050" y="1257300"/>
            <a:ext cx="2400300" cy="2933700"/>
          </a:xfrm>
          <a:prstGeom prst="roundRect">
            <a:avLst>
              <a:gd name="adj" fmla="val 7143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8175" y="1504950"/>
            <a:ext cx="50217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总览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638175" y="1819275"/>
            <a:ext cx="1923669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5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谁需要关注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8175" y="2381250"/>
            <a:ext cx="19236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完训率、低分项、待复盘清单、员工近期表现。</a:t>
            </a:r>
            <a:endParaRPr lang="en-US" sz="1125" dirty="0"/>
          </a:p>
        </p:txBody>
      </p:sp>
      <p:sp>
        <p:nvSpPr>
          <p:cNvPr id="9" name="Text 7"/>
          <p:cNvSpPr/>
          <p:nvPr/>
        </p:nvSpPr>
        <p:spPr>
          <a:xfrm>
            <a:off x="3371850" y="1257300"/>
            <a:ext cx="2400300" cy="2933700"/>
          </a:xfrm>
          <a:prstGeom prst="roundRect">
            <a:avLst>
              <a:gd name="adj" fmla="val 7143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09975" y="1504950"/>
            <a:ext cx="50217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复盘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3609975" y="1819275"/>
            <a:ext cx="1923669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5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为什么丢分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609975" y="2381250"/>
            <a:ext cx="192366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查看 AI 教练、AI 业主、员工话术三段对照，定位合规、沟通、情绪和营销短板。</a:t>
            </a:r>
            <a:endParaRPr lang="en-US" sz="1125" dirty="0"/>
          </a:p>
        </p:txBody>
      </p:sp>
      <p:sp>
        <p:nvSpPr>
          <p:cNvPr id="13" name="Text 11"/>
          <p:cNvSpPr/>
          <p:nvPr/>
        </p:nvSpPr>
        <p:spPr>
          <a:xfrm>
            <a:off x="6343650" y="1257300"/>
            <a:ext cx="2400300" cy="2933700"/>
          </a:xfrm>
          <a:prstGeom prst="roundRect">
            <a:avLst>
              <a:gd name="adj" fmla="val 7143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81775" y="1504950"/>
            <a:ext cx="50217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动作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6581775" y="1819275"/>
            <a:ext cx="1923669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5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下一步练什么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81775" y="2381250"/>
            <a:ext cx="19236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指派专项、标记已复盘、把典型案例沉淀回知识库。</a:t>
            </a:r>
            <a:endParaRPr lang="en-US" sz="11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6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32385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一期 MVP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400050" y="552450"/>
            <a:ext cx="851077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HR/运营故事：把资料、案例、模型变成可运营资产</a:t>
            </a:r>
            <a:endParaRPr lang="en-US" sz="2175" dirty="0"/>
          </a:p>
        </p:txBody>
      </p:sp>
      <p:sp>
        <p:nvSpPr>
          <p:cNvPr id="4" name="Text 2"/>
          <p:cNvSpPr/>
          <p:nvPr/>
        </p:nvSpPr>
        <p:spPr>
          <a:xfrm>
            <a:off x="400050" y="91440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后台不只是配置入口，而是“经验资产库”的生产线。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52450" y="1276350"/>
            <a:ext cx="3714750" cy="1352550"/>
          </a:xfrm>
          <a:prstGeom prst="roundRect">
            <a:avLst>
              <a:gd name="adj" fmla="val 12676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0575" y="1514475"/>
            <a:ext cx="320611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资料处理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90575" y="1885950"/>
            <a:ext cx="320611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上传 SOP、制度、案例、图片、视频；解析成知识片段，进入检索和训练。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876800" y="1276350"/>
            <a:ext cx="3714750" cy="1352550"/>
          </a:xfrm>
          <a:prstGeom prst="roundRect">
            <a:avLst>
              <a:gd name="adj" fmla="val 12676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14925" y="1514475"/>
            <a:ext cx="320611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模型配置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114925" y="1885950"/>
            <a:ext cx="320611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维护 chat、vector、rerank、ASR、TTS、vision，让不同任务调用合适模型。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52450" y="3009900"/>
            <a:ext cx="3714750" cy="1352550"/>
          </a:xfrm>
          <a:prstGeom prst="roundRect">
            <a:avLst>
              <a:gd name="adj" fmla="val 12676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90575" y="3248025"/>
            <a:ext cx="320611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候选资料审核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0575" y="3619500"/>
            <a:ext cx="320611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查看候选人上传材料，审核通过或驳回，形成招聘资料闭环。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76800" y="3009900"/>
            <a:ext cx="3714750" cy="1352550"/>
          </a:xfrm>
          <a:prstGeom prst="roundRect">
            <a:avLst>
              <a:gd name="adj" fmla="val 12676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14925" y="3248025"/>
            <a:ext cx="320611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案例沉淀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114925" y="3619500"/>
            <a:ext cx="320611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把训练、投诉、复盘中的好样本沉淀为经验库，反哺员工和主管。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6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32385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一期 MVP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400050" y="552450"/>
            <a:ext cx="851077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完整体验闭环：不是删减功能，而是让每一步都有出口</a:t>
            </a:r>
            <a:endParaRPr lang="en-US" sz="2175" dirty="0"/>
          </a:p>
        </p:txBody>
      </p:sp>
      <p:sp>
        <p:nvSpPr>
          <p:cNvPr id="4" name="Text 2"/>
          <p:cNvSpPr/>
          <p:nvPr/>
        </p:nvSpPr>
        <p:spPr>
          <a:xfrm>
            <a:off x="400050" y="91440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每个入口点击后都应该进入明确页面、明确状态、明确下一步。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9600" y="1362075"/>
            <a:ext cx="1600200" cy="1695450"/>
          </a:xfrm>
          <a:prstGeom prst="roundRect">
            <a:avLst>
              <a:gd name="adj" fmla="val 10714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0575" y="1581150"/>
            <a:ext cx="126301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内容进入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90575" y="1990725"/>
            <a:ext cx="126301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SOP、案例、视频、图片、面试材料。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2705100" y="1362075"/>
            <a:ext cx="1600200" cy="1695450"/>
          </a:xfrm>
          <a:prstGeom prst="roundRect">
            <a:avLst>
              <a:gd name="adj" fmla="val 10714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886075" y="1581150"/>
            <a:ext cx="126301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加工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886075" y="1990725"/>
            <a:ext cx="126301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识别、切分、检索、生成、评分。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00600" y="1362075"/>
            <a:ext cx="1600200" cy="1695450"/>
          </a:xfrm>
          <a:prstGeom prst="roundRect">
            <a:avLst>
              <a:gd name="adj" fmla="val 10714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981575" y="1581150"/>
            <a:ext cx="126301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用户使用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981575" y="1990725"/>
            <a:ext cx="126301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候选人面试、员工训练、主管复盘。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896100" y="1362075"/>
            <a:ext cx="1600200" cy="1695450"/>
          </a:xfrm>
          <a:prstGeom prst="roundRect">
            <a:avLst>
              <a:gd name="adj" fmla="val 10714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077075" y="1581150"/>
            <a:ext cx="126301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数据回流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077075" y="1990725"/>
            <a:ext cx="126301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画像、短板、复盘记录、内容优化。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2209800" y="2200275"/>
            <a:ext cx="495300" cy="19050"/>
          </a:xfrm>
          <a:prstGeom prst="rect">
            <a:avLst/>
          </a:prstGeom>
          <a:solidFill>
            <a:srgbClr val="10AF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305300" y="2200275"/>
            <a:ext cx="495300" cy="19050"/>
          </a:xfrm>
          <a:prstGeom prst="rect">
            <a:avLst/>
          </a:prstGeom>
          <a:solidFill>
            <a:srgbClr val="10AF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400800" y="2200275"/>
            <a:ext cx="495300" cy="19050"/>
          </a:xfrm>
          <a:prstGeom prst="rect">
            <a:avLst/>
          </a:prstGeom>
          <a:solidFill>
            <a:srgbClr val="10AF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81050" y="3600450"/>
            <a:ext cx="7581900" cy="762000"/>
          </a:xfrm>
          <a:prstGeom prst="roundRect">
            <a:avLst>
              <a:gd name="adj" fmla="val 22500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076325" y="3819525"/>
            <a:ext cx="7150608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产品标准：所有“查看复盘”“开始训练”“查 SOP”“上传资料”“指派专项”都必须跳到清晰页面，不能在首页无限展开。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6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32385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一期 MVP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400050" y="552450"/>
            <a:ext cx="851077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接口怎么服务用户故事</a:t>
            </a:r>
            <a:endParaRPr lang="en-US" sz="2175" dirty="0"/>
          </a:p>
        </p:txBody>
      </p:sp>
      <p:sp>
        <p:nvSpPr>
          <p:cNvPr id="4" name="Text 2"/>
          <p:cNvSpPr/>
          <p:nvPr/>
        </p:nvSpPr>
        <p:spPr>
          <a:xfrm>
            <a:off x="400050" y="91440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模型不是一个总开关，而是按任务分层调用。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95300" y="1257300"/>
            <a:ext cx="2505075" cy="1162050"/>
          </a:xfrm>
          <a:prstGeom prst="roundRect">
            <a:avLst>
              <a:gd name="adj" fmla="val 14754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14375" y="1457325"/>
            <a:ext cx="399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14375" y="1819275"/>
            <a:ext cx="204025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面试追问、话术评估、复盘建议、总结卡。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24225" y="1257300"/>
            <a:ext cx="2505075" cy="1162050"/>
          </a:xfrm>
          <a:prstGeom prst="roundRect">
            <a:avLst>
              <a:gd name="adj" fmla="val 14754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43300" y="1457325"/>
            <a:ext cx="133937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vector / rerank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543300" y="1819275"/>
            <a:ext cx="204025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SOP、案例、经验片段的召回和排序。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53150" y="1257300"/>
            <a:ext cx="2505075" cy="1162050"/>
          </a:xfrm>
          <a:prstGeom prst="roundRect">
            <a:avLst>
              <a:gd name="adj" fmla="val 14754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72225" y="1457325"/>
            <a:ext cx="93921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ASR / TTS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72225" y="1819275"/>
            <a:ext cx="204025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员工语音训练、AI 业主对话、听说闭环。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905000" y="2838450"/>
            <a:ext cx="2505075" cy="1162050"/>
          </a:xfrm>
          <a:prstGeom prst="roundRect">
            <a:avLst>
              <a:gd name="adj" fmla="val 14754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124075" y="3038475"/>
            <a:ext cx="56152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124075" y="3400425"/>
            <a:ext cx="204025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图片资料 OCR、视频关键帧场景描述。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33925" y="2838450"/>
            <a:ext cx="2505075" cy="1162050"/>
          </a:xfrm>
          <a:prstGeom prst="roundRect">
            <a:avLst>
              <a:gd name="adj" fmla="val 14754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53000" y="3038475"/>
            <a:ext cx="971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业务数据库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953000" y="3400425"/>
            <a:ext cx="204025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00" b="1" dirty="0">
                <a:solidFill>
                  <a:srgbClr val="5861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训练记录、候选资料、员工画像、知识片段。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116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32385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75" b="1" dirty="0">
                <a:solidFill>
                  <a:srgbClr val="10A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一期 MVP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400050" y="552450"/>
            <a:ext cx="851077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分钟演示路径</a:t>
            </a:r>
            <a:endParaRPr lang="en-US" sz="2175" dirty="0"/>
          </a:p>
        </p:txBody>
      </p:sp>
      <p:sp>
        <p:nvSpPr>
          <p:cNvPr id="4" name="Text 2"/>
          <p:cNvSpPr/>
          <p:nvPr/>
        </p:nvSpPr>
        <p:spPr>
          <a:xfrm>
            <a:off x="400050" y="914400"/>
            <a:ext cx="85107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按故事讲，不按菜单念。先让听众看到“不同人如何被系统服务”。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14350" y="1276350"/>
            <a:ext cx="8115300" cy="2876550"/>
          </a:xfrm>
          <a:prstGeom prst="roundRect">
            <a:avLst>
              <a:gd name="adj" fmla="val 5960"/>
            </a:avLst>
          </a:prstGeom>
          <a:solidFill>
            <a:srgbClr val="F7F3E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9625" y="1590675"/>
            <a:ext cx="323850" cy="323850"/>
          </a:xfrm>
          <a:prstGeom prst="roundRect">
            <a:avLst>
              <a:gd name="adj" fmla="val 282353"/>
            </a:avLst>
          </a:prstGeom>
          <a:solidFill>
            <a:srgbClr val="10AF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6387" y="1590675"/>
            <a:ext cx="330327" cy="323850"/>
          </a:xfrm>
          <a:prstGeom prst="rect">
            <a:avLst/>
          </a:prstGeom>
          <a:noFill/>
          <a:ln/>
        </p:spPr>
        <p:txBody>
          <a:bodyPr wrap="square" lIns="0" tIns="57150" rIns="0" bIns="0" rtlCol="0" anchor="t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1304925" y="1600200"/>
            <a:ext cx="687857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员工端：今日任务 → 语音对练 → 查 SOP → 看成长摘要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09625" y="2286000"/>
            <a:ext cx="323850" cy="323850"/>
          </a:xfrm>
          <a:prstGeom prst="roundRect">
            <a:avLst>
              <a:gd name="adj" fmla="val 282353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06387" y="2286000"/>
            <a:ext cx="330327" cy="323850"/>
          </a:xfrm>
          <a:prstGeom prst="rect">
            <a:avLst/>
          </a:prstGeom>
          <a:noFill/>
          <a:ln/>
        </p:spPr>
        <p:txBody>
          <a:bodyPr wrap="square" lIns="0" tIns="57150" rIns="0" bIns="0" rtlCol="0" anchor="t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75" dirty="0"/>
          </a:p>
        </p:txBody>
      </p:sp>
      <p:sp>
        <p:nvSpPr>
          <p:cNvPr id="11" name="Text 9"/>
          <p:cNvSpPr/>
          <p:nvPr/>
        </p:nvSpPr>
        <p:spPr>
          <a:xfrm>
            <a:off x="1304925" y="2295525"/>
            <a:ext cx="687857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主管端：看待复盘列表 → 进入详情 → 标记复盘 / 指派专项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09625" y="2981325"/>
            <a:ext cx="323850" cy="323850"/>
          </a:xfrm>
          <a:prstGeom prst="roundRect">
            <a:avLst>
              <a:gd name="adj" fmla="val 282353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06387" y="2981325"/>
            <a:ext cx="330327" cy="323850"/>
          </a:xfrm>
          <a:prstGeom prst="rect">
            <a:avLst/>
          </a:prstGeom>
          <a:noFill/>
          <a:ln/>
        </p:spPr>
        <p:txBody>
          <a:bodyPr wrap="square" lIns="0" tIns="57150" rIns="0" bIns="0" rtlCol="0" anchor="t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75" dirty="0"/>
          </a:p>
        </p:txBody>
      </p:sp>
      <p:sp>
        <p:nvSpPr>
          <p:cNvPr id="14" name="Text 12"/>
          <p:cNvSpPr/>
          <p:nvPr/>
        </p:nvSpPr>
        <p:spPr>
          <a:xfrm>
            <a:off x="1304925" y="2990850"/>
            <a:ext cx="687857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候选人端：开始面试 → 补充资料 → HR 审核材料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09625" y="3676650"/>
            <a:ext cx="323850" cy="323850"/>
          </a:xfrm>
          <a:prstGeom prst="roundRect">
            <a:avLst>
              <a:gd name="adj" fmla="val 282353"/>
            </a:avLst>
          </a:prstGeom>
          <a:solidFill>
            <a:srgbClr val="4F6BE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06387" y="3676650"/>
            <a:ext cx="330327" cy="323850"/>
          </a:xfrm>
          <a:prstGeom prst="rect">
            <a:avLst/>
          </a:prstGeom>
          <a:noFill/>
          <a:ln/>
        </p:spPr>
        <p:txBody>
          <a:bodyPr wrap="square" lIns="0" tIns="57150" rIns="0" bIns="0" rtlCol="0" anchor="t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75" dirty="0"/>
          </a:p>
        </p:txBody>
      </p:sp>
      <p:sp>
        <p:nvSpPr>
          <p:cNvPr id="17" name="Text 15"/>
          <p:cNvSpPr/>
          <p:nvPr/>
        </p:nvSpPr>
        <p:spPr>
          <a:xfrm>
            <a:off x="1304925" y="3686175"/>
            <a:ext cx="687857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后台：上传知识 → 配模型 → 看案例沉淀，证明这不是静态壳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6938" y="4476750"/>
            <a:ext cx="78501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结束语：系统真正卖的是“老师傅经验的规模化复制”，不是一个普通培训工具。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物业AI人力资源系统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AI人力资源系统用户故事演示</dc:title>
  <dc:subject>用户故事演示</dc:subject>
  <dc:creator>Codex</dc:creator>
  <cp:lastModifiedBy>Codex</cp:lastModifiedBy>
  <cp:revision>1</cp:revision>
  <dcterms:created xsi:type="dcterms:W3CDTF">2026-07-06T05:26:40Z</dcterms:created>
  <dcterms:modified xsi:type="dcterms:W3CDTF">2026-07-06T05:26:40Z</dcterms:modified>
</cp:coreProperties>
</file>