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14300" cy="5143500"/>
          </a:xfrm>
          <a:prstGeom prst="rect">
            <a:avLst/>
          </a:prstGeom>
          <a:solidFill>
            <a:srgbClr val="E6001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82501" y="1137047"/>
            <a:ext cx="505206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银城员工端 · 数字师傅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82501" y="1438573"/>
            <a:ext cx="5052060" cy="949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740"/>
              </a:lnSpc>
              <a:buNone/>
            </a:pPr>
            <a:r>
              <a:rPr lang="en-US" sz="3400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把一线工作</a:t>
            </a:r>
            <a:endParaRPr lang="en-US" sz="3400" dirty="0"/>
          </a:p>
          <a:p>
            <a:pPr algn="l" indent="0" marL="0">
              <a:lnSpc>
                <a:spcPts val="3740"/>
              </a:lnSpc>
              <a:buNone/>
            </a:pPr>
            <a:r>
              <a:rPr lang="en-US" sz="3400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变成可追溯的成果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82501" y="2540794"/>
            <a:ext cx="5052060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70"/>
              </a:lnSpc>
              <a:spcBef>
                <a:spcPts val="1200"/>
              </a:spcBef>
              <a:buNone/>
            </a:pPr>
            <a:r>
              <a:rPr lang="en-US" sz="1400" dirty="0">
                <a:solidFill>
                  <a:srgbClr val="5E667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从微信群里的零散语音、照片和文字，升级为按项目采集、员工确认、自然日汇总、主管可查看的工作闭环。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2501" y="3320653"/>
            <a:ext cx="780901" cy="377726"/>
          </a:xfrm>
          <a:prstGeom prst="roundRect">
            <a:avLst>
              <a:gd name="adj" fmla="val 60520"/>
            </a:avLst>
          </a:prstGeom>
          <a:solidFill>
            <a:srgbClr val="FFF7F8"/>
          </a:solidFill>
          <a:ln w="9525">
            <a:solidFill>
              <a:srgbClr val="F0A5A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18976" y="3419029"/>
            <a:ext cx="51810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90B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语音优先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364903" y="3320653"/>
            <a:ext cx="780901" cy="377726"/>
          </a:xfrm>
          <a:prstGeom prst="roundRect">
            <a:avLst>
              <a:gd name="adj" fmla="val 60520"/>
            </a:avLst>
          </a:prstGeom>
          <a:solidFill>
            <a:srgbClr val="FFF7F8"/>
          </a:solidFill>
          <a:ln w="9525">
            <a:solidFill>
              <a:srgbClr val="F0A5A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501378" y="3419029"/>
            <a:ext cx="51810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90B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项目隔离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247305" y="3320653"/>
            <a:ext cx="1034802" cy="377726"/>
          </a:xfrm>
          <a:prstGeom prst="roundRect">
            <a:avLst>
              <a:gd name="adj" fmla="val 60520"/>
            </a:avLst>
          </a:prstGeom>
          <a:solidFill>
            <a:srgbClr val="FFF7F8"/>
          </a:solidFill>
          <a:ln w="9525">
            <a:solidFill>
              <a:srgbClr val="F0A5A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383780" y="3419029"/>
            <a:ext cx="77708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90B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确认后持久化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82501" y="3825329"/>
            <a:ext cx="129641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98450" y="3825329"/>
            <a:ext cx="2460754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已完成发布与生产真实员工账号主链路验证</a:t>
            </a:r>
            <a:endParaRPr lang="en-US" sz="1000" dirty="0"/>
          </a:p>
        </p:txBody>
      </p:sp>
      <p:pic>
        <p:nvPicPr>
          <p:cNvPr id="14" name="Image 0" descr="/Users/yuanjiantsui/dev/11-project/wygj/docs/prototypes/work-assistant-project-context-v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1051" y="476250"/>
            <a:ext cx="2184350" cy="419100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7349133" y="4772025"/>
            <a:ext cx="133861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2026-07-21 · 内部迭代汇报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501" y="381000"/>
            <a:ext cx="834257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01 · 一线员工体验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2501" y="682526"/>
            <a:ext cx="8342578" cy="390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不用先分类，只要说清现场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82501" y="1302097"/>
            <a:ext cx="2984450" cy="1101477"/>
          </a:xfrm>
          <a:prstGeom prst="roundRect">
            <a:avLst>
              <a:gd name="adj" fmla="val 16142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69727" y="1489323"/>
            <a:ext cx="266219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选择项目名称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69727" y="1759148"/>
            <a:ext cx="26621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多项目员工看到大尺寸下拉面板，不输入、不记忆项目编码。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82501" y="2530525"/>
            <a:ext cx="2984450" cy="1101477"/>
          </a:xfrm>
          <a:prstGeom prst="roundRect">
            <a:avLst>
              <a:gd name="adj" fmla="val 16142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69727" y="2717750"/>
            <a:ext cx="266219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自然表达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69727" y="2987576"/>
            <a:ext cx="26621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语音、文字、照片、视频进入同一微信式会话，AI 自动建议业务类型。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82501" y="3758952"/>
            <a:ext cx="2984450" cy="1101477"/>
          </a:xfrm>
          <a:prstGeom prst="roundRect">
            <a:avLst>
              <a:gd name="adj" fmla="val 16142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69727" y="3946178"/>
            <a:ext cx="266219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明确确认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69727" y="4216003"/>
            <a:ext cx="26621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先核对识别结论，再选择“确认记录”或“提交公司处理”。</a:t>
            </a:r>
            <a:endParaRPr lang="en-US" sz="1200" dirty="0"/>
          </a:p>
        </p:txBody>
      </p:sp>
      <p:pic>
        <p:nvPicPr>
          <p:cNvPr id="13" name="Image 0" descr="/Users/yuanjiantsui/dev/11-project/wygj/output/visual-verification/20260721/work-assistant-project-picker-fixed-390x84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6302" y="1302097"/>
            <a:ext cx="1905000" cy="3835301"/>
          </a:xfrm>
          <a:prstGeom prst="rect">
            <a:avLst/>
          </a:prstGeom>
        </p:spPr>
      </p:pic>
      <p:pic>
        <p:nvPicPr>
          <p:cNvPr id="14" name="Image 1" descr="/Users/yuanjiantsui/dev/11-project/wygj/docs/visual-evidence/20260721/production-work-assistant-confirmation-card-390x84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002" y="1302097"/>
            <a:ext cx="1905000" cy="383530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565553" y="4772025"/>
            <a:ext cx="213786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多项目本地证据 + 确认卡生产证据 · 390×844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501" y="381000"/>
            <a:ext cx="834257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02 · 多项目与权限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2501" y="682526"/>
            <a:ext cx="8342578" cy="390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项目是业务上下文，不是用户负担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82501" y="1429048"/>
            <a:ext cx="1684437" cy="889546"/>
          </a:xfrm>
          <a:prstGeom prst="roundRect">
            <a:avLst>
              <a:gd name="adj" fmla="val 1998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08544" y="1667173"/>
            <a:ext cx="12323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项目名称选择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708544" y="1911548"/>
            <a:ext cx="1232350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30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7B849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星河湾一期 / 二期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2265664" y="1678484"/>
            <a:ext cx="282964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›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2647355" y="1429048"/>
            <a:ext cx="1684437" cy="889546"/>
          </a:xfrm>
          <a:prstGeom prst="roundRect">
            <a:avLst>
              <a:gd name="adj" fmla="val 1998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873398" y="1667173"/>
            <a:ext cx="12323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服务端授权求交集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873398" y="1911548"/>
            <a:ext cx="1232350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30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7B849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客户端编码不能授权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4430518" y="1678484"/>
            <a:ext cx="282964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›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812209" y="1429048"/>
            <a:ext cx="1684437" cy="889546"/>
          </a:xfrm>
          <a:prstGeom prst="roundRect">
            <a:avLst>
              <a:gd name="adj" fmla="val 1998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038252" y="1667173"/>
            <a:ext cx="12323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项目化短会话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038252" y="1911548"/>
            <a:ext cx="1232350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30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7B849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切换即创建新上下文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595372" y="1678484"/>
            <a:ext cx="282964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›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977063" y="1429048"/>
            <a:ext cx="1684437" cy="889546"/>
          </a:xfrm>
          <a:prstGeom prst="roundRect">
            <a:avLst>
              <a:gd name="adj" fmla="val 1998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203106" y="1667173"/>
            <a:ext cx="123235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项目化日报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203106" y="1911548"/>
            <a:ext cx="1232350" cy="16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30"/>
              </a:lnSpc>
              <a:spcBef>
                <a:spcPts val="500"/>
              </a:spcBef>
              <a:buNone/>
            </a:pPr>
            <a:r>
              <a:rPr lang="en-US" sz="950" dirty="0">
                <a:solidFill>
                  <a:srgbClr val="7B849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员工 + 项目 + 日期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482501" y="2674144"/>
            <a:ext cx="4000649" cy="1127075"/>
          </a:xfrm>
          <a:prstGeom prst="roundRect">
            <a:avLst>
              <a:gd name="adj" fmla="val 157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482501" y="2678906"/>
            <a:ext cx="4000649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78387" y="2674144"/>
            <a:ext cx="0" cy="1127075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82501" y="3796457"/>
            <a:ext cx="4000649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11076" y="2674144"/>
            <a:ext cx="0" cy="1127075"/>
          </a:xfrm>
          <a:prstGeom prst="line">
            <a:avLst/>
          </a:prstGeom>
          <a:noFill/>
          <a:ln w="57150">
            <a:solidFill>
              <a:srgbClr val="E6001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0151" y="2874169"/>
            <a:ext cx="3624033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越权请求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30151" y="3143994"/>
            <a:ext cx="36240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普通员工查看团队成果、主管访问非所属项目，服务端均返回 403。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660850" y="2674144"/>
            <a:ext cx="4000649" cy="1127075"/>
          </a:xfrm>
          <a:prstGeom prst="roundRect">
            <a:avLst>
              <a:gd name="adj" fmla="val 1577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Shape 25"/>
          <p:cNvSpPr/>
          <p:nvPr/>
        </p:nvSpPr>
        <p:spPr>
          <a:xfrm>
            <a:off x="4660850" y="2678906"/>
            <a:ext cx="4000649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656737" y="2674144"/>
            <a:ext cx="0" cy="1127075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660850" y="3796457"/>
            <a:ext cx="4000649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689425" y="2674144"/>
            <a:ext cx="0" cy="1127075"/>
          </a:xfrm>
          <a:prstGeom prst="line">
            <a:avLst/>
          </a:prstGeom>
          <a:noFill/>
          <a:ln w="57150">
            <a:solidFill>
              <a:srgbClr val="D9820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908500" y="2874169"/>
            <a:ext cx="3624033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56B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外部流转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4908500" y="3143994"/>
            <a:ext cx="362403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没有真实接口回执前只显示 PENDING，不伪造派单、送达或考勤同步成功。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443043" y="4772025"/>
            <a:ext cx="124282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权限边界由服务端重新计算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501" y="381000"/>
            <a:ext cx="834257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03 · 今日工作成果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2501" y="682526"/>
            <a:ext cx="8342578" cy="390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员工看闭环，主管看项目</a:t>
            </a:r>
            <a:endParaRPr lang="en-US" sz="2800" dirty="0"/>
          </a:p>
        </p:txBody>
      </p:sp>
      <p:pic>
        <p:nvPicPr>
          <p:cNvPr id="4" name="Image 0" descr="/Users/yuanjiantsui/dev/11-project/wygj/output/visual-verification/20260721/employee-daily-work-result-fixed-390x84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501" y="1251198"/>
            <a:ext cx="1816001" cy="3492401"/>
          </a:xfrm>
          <a:prstGeom prst="rect">
            <a:avLst/>
          </a:prstGeom>
        </p:spPr>
      </p:pic>
      <p:pic>
        <p:nvPicPr>
          <p:cNvPr id="5" name="Image 1" descr="/Users/yuanjiantsui/dev/11-project/wygj/output/visual-verification/20260721/supervisor-project-work-results-fixed-390x844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0902" y="1251198"/>
            <a:ext cx="1816001" cy="349240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622453" y="1251198"/>
            <a:ext cx="3479750" cy="1279475"/>
          </a:xfrm>
          <a:prstGeom prst="roundRect">
            <a:avLst>
              <a:gd name="adj" fmla="val 13896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4784378" y="1413123"/>
            <a:ext cx="321901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确定性聚合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4784378" y="1682948"/>
            <a:ext cx="32190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到岗晨会、巡检、业主服务、画像线索、未闭环事项按规则分组；LLM 不决定事实是否存在。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4622453" y="2644973"/>
            <a:ext cx="3479750" cy="1050875"/>
          </a:xfrm>
          <a:prstGeom prst="roundRect">
            <a:avLst>
              <a:gd name="adj" fmla="val 16919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4784378" y="2806898"/>
            <a:ext cx="321901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幂等版本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4784378" y="3076724"/>
            <a:ext cx="32190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内容不变重复生成不增版本；新增记录或状态变化后才产生新版本。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4622453" y="3810149"/>
            <a:ext cx="3479750" cy="1050875"/>
          </a:xfrm>
          <a:prstGeom prst="roundRect">
            <a:avLst>
              <a:gd name="adj" fmla="val 16919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4784378" y="3972074"/>
            <a:ext cx="321901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状态可追溯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4784378" y="4241899"/>
            <a:ext cx="32190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待跟进 → 处理中 → 已完成，保留操作人、说明、时间与原始来源。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7303740" y="4772025"/>
            <a:ext cx="138491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真实本地运行截图 · 390×844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501" y="381000"/>
            <a:ext cx="8342578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1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04 · 交付状态与下一步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82501" y="682526"/>
            <a:ext cx="8342578" cy="390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71B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内部闭环已经上线，外部系统继续守边界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82501" y="1378297"/>
            <a:ext cx="2607766" cy="1727150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482501" y="1416397"/>
            <a:ext cx="2607766" cy="0"/>
          </a:xfrm>
          <a:prstGeom prst="line">
            <a:avLst/>
          </a:prstGeom>
          <a:noFill/>
          <a:ln w="76200">
            <a:solidFill>
              <a:srgbClr val="2E8B5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085505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2501" y="3100685"/>
            <a:ext cx="2607766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87263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20626" y="1683097"/>
            <a:ext cx="217414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23734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已完成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20626" y="1952923"/>
            <a:ext cx="21741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b="1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内部闭环</a:t>
            </a:r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项目选择、确认卡、来源/状态、个人与团队成果、成果投稿分流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67968" y="1378297"/>
            <a:ext cx="2607915" cy="1727150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3267968" y="1416397"/>
            <a:ext cx="2607915" cy="0"/>
          </a:xfrm>
          <a:prstGeom prst="line">
            <a:avLst/>
          </a:prstGeom>
          <a:noFill/>
          <a:ln w="76200">
            <a:solidFill>
              <a:srgbClr val="E6001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871121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67968" y="3100685"/>
            <a:ext cx="2607915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72730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06093" y="1683097"/>
            <a:ext cx="217429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已部署验证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506093" y="1952923"/>
            <a:ext cx="217429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b="1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生产主链路</a:t>
            </a:r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数据库迁移、后端/H5、真实员工登录、项目权限、确认卡与成果幂等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053584" y="1378297"/>
            <a:ext cx="2607766" cy="1727150"/>
          </a:xfrm>
          <a:prstGeom prst="roundRect">
            <a:avLst>
              <a:gd name="adj" fmla="val 1029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053584" y="1416397"/>
            <a:ext cx="2607766" cy="0"/>
          </a:xfrm>
          <a:prstGeom prst="line">
            <a:avLst/>
          </a:prstGeom>
          <a:noFill/>
          <a:ln w="76200">
            <a:solidFill>
              <a:srgbClr val="D9820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656588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53584" y="3100685"/>
            <a:ext cx="2607766" cy="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058346" y="1378297"/>
            <a:ext cx="0" cy="1727150"/>
          </a:xfrm>
          <a:prstGeom prst="line">
            <a:avLst/>
          </a:prstGeom>
          <a:noFill/>
          <a:ln w="9525">
            <a:solidFill>
              <a:srgbClr val="E3E6E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91709" y="1683097"/>
            <a:ext cx="217414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B56B0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仍待验收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291709" y="1952923"/>
            <a:ext cx="217414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b="1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真实业务边界</a:t>
            </a:r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endParaRPr lang="en-US" sz="1200" dirty="0"/>
          </a:p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真机语音/照片/视频、主管正式账号、线索/工单/考勤接口与回执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82501" y="3334048"/>
            <a:ext cx="8178998" cy="1177677"/>
          </a:xfrm>
          <a:prstGeom prst="roundRect">
            <a:avLst>
              <a:gd name="adj" fmla="val 15098"/>
            </a:avLst>
          </a:prstGeom>
          <a:solidFill>
            <a:srgbClr val="FFFFFF"/>
          </a:solidFill>
          <a:ln w="9525">
            <a:solidFill>
              <a:srgbClr val="E3E6EB"/>
            </a:solidFill>
          </a:ln>
          <a:effectLst>
            <a:outerShdw sx="100000" sy="100000" kx="0" ky="0" algn="bl" rotWithShape="0" blurRad="228600" dist="63500" dir="5400000">
              <a:srgbClr val="1f2632">
                <a:alpha val="7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745927" y="3559373"/>
            <a:ext cx="5995678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E6001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2026-07-21 发布证据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45927" y="3829199"/>
            <a:ext cx="59956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spcBef>
                <a:spcPts val="700"/>
              </a:spcBef>
              <a:buNone/>
            </a:pPr>
            <a:r>
              <a:rPr lang="en-US" sz="1200" dirty="0">
                <a:solidFill>
                  <a:srgbClr val="4148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完整备份 → 幂等迁移 → JAR/H5 哈希一致 → 正式员工账号回归 → 越权拒绝与成果幂等通过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852642" y="3643461"/>
            <a:ext cx="1545431" cy="558701"/>
          </a:xfrm>
          <a:prstGeom prst="roundRect">
            <a:avLst>
              <a:gd name="adj" fmla="val 40916"/>
            </a:avLst>
          </a:prstGeom>
          <a:solidFill>
            <a:srgbClr val="FFF7F8"/>
          </a:solidFill>
          <a:ln w="9525">
            <a:solidFill>
              <a:srgbClr val="F0A5AC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6989118" y="3741837"/>
            <a:ext cx="129793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C90B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外部接口继续 PENDING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328047" y="4772025"/>
            <a:ext cx="3400121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9299A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完成层级必须分开报告：实现 / 本地 / 视觉 / 部署 / 生产 / 正式业务验收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ingFang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ingFang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银城物业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数字师傅工作助手迭代汇报</dc:title>
  <dc:subject>工作助手与今日工作成果迭代汇报</dc:subject>
  <dc:creator>数字师傅项目组</dc:creator>
  <cp:lastModifiedBy>数字师傅项目组</cp:lastModifiedBy>
  <cp:revision>1</cp:revision>
  <dcterms:created xsi:type="dcterms:W3CDTF">2026-07-20T21:07:52Z</dcterms:created>
  <dcterms:modified xsi:type="dcterms:W3CDTF">2026-07-20T21:07:52Z</dcterms:modified>
</cp:coreProperties>
</file>